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3" roundtripDataSignature="AMtx7mj+g5u03iVRsL6YTljOcT/8xytT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slide" Target="slides/slide18.xml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customschemas.google.com/relationships/presentationmetadata" Target="meta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 endangered, 8 threatened, 6 candidate, and 140 federal species of concern in these hydrologic units</a:t>
            </a:r>
            <a:endParaRPr/>
          </a:p>
        </p:txBody>
      </p:sp>
      <p:sp>
        <p:nvSpPr>
          <p:cNvPr id="170" name="Google Shape;170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9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0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0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7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7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2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Relationship Id="rId4" Type="http://schemas.openxmlformats.org/officeDocument/2006/relationships/image" Target="../media/image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title"/>
          </p:nvPr>
        </p:nvSpPr>
        <p:spPr>
          <a:xfrm>
            <a:off x="379562" y="2766218"/>
            <a:ext cx="1138686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alibri"/>
              <a:buNone/>
            </a:pPr>
            <a:r>
              <a:rPr b="1" lang="en-US" sz="5000"/>
              <a:t>What organisms do you think of when you hear the word “endangered”?  Write down a few of them on your handout.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Maryland</a:t>
            </a:r>
            <a:endParaRPr/>
          </a:p>
        </p:txBody>
      </p:sp>
      <p:sp>
        <p:nvSpPr>
          <p:cNvPr id="155" name="Google Shape;155;p10"/>
          <p:cNvSpPr txBox="1"/>
          <p:nvPr>
            <p:ph idx="1" type="body"/>
          </p:nvPr>
        </p:nvSpPr>
        <p:spPr>
          <a:xfrm>
            <a:off x="838200" y="1825625"/>
            <a:ext cx="52578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Maryland Biological Stream Survey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Assesses diversity and stream health across MD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Identifies impacts of climate change, acidic deposition, and other stressors on populations of stream species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Conducted several times since 1995, interactive map shows status of streams across the state</a:t>
            </a:r>
            <a:endParaRPr/>
          </a:p>
        </p:txBody>
      </p:sp>
      <p:pic>
        <p:nvPicPr>
          <p:cNvPr descr="Map&#10;&#10;Description automatically generated" id="156" name="Google Shape;15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42079" y="333183"/>
            <a:ext cx="5645720" cy="30958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all on the Savage River by Steve Kling" id="157" name="Google Shape;15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32095" y="2970050"/>
            <a:ext cx="2870699" cy="352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0"/>
          <p:cNvSpPr txBox="1"/>
          <p:nvPr/>
        </p:nvSpPr>
        <p:spPr>
          <a:xfrm>
            <a:off x="6190320" y="118904"/>
            <a:ext cx="2848857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 credits: 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Maryland Dept of Natural Resources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West Virginia</a:t>
            </a:r>
            <a:endParaRPr/>
          </a:p>
        </p:txBody>
      </p:sp>
      <p:sp>
        <p:nvSpPr>
          <p:cNvPr id="164" name="Google Shape;164;p11"/>
          <p:cNvSpPr txBox="1"/>
          <p:nvPr>
            <p:ph idx="1" type="body"/>
          </p:nvPr>
        </p:nvSpPr>
        <p:spPr>
          <a:xfrm>
            <a:off x="838200" y="1825625"/>
            <a:ext cx="52578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West Virginia Rivers Coalition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Prioritizes state legislation targeting water pollution, site clean-up by bankrupt coal companies, and pipeline development projects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Focus on community involvement and education</a:t>
            </a:r>
            <a:endParaRPr/>
          </a:p>
        </p:txBody>
      </p:sp>
      <p:pic>
        <p:nvPicPr>
          <p:cNvPr descr="Graphical user interface, website&#10;&#10;Description automatically generated" id="165" name="Google Shape;16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94144" y="1587260"/>
            <a:ext cx="6316133" cy="368347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1"/>
          <p:cNvSpPr txBox="1"/>
          <p:nvPr/>
        </p:nvSpPr>
        <p:spPr>
          <a:xfrm>
            <a:off x="5694144" y="5282565"/>
            <a:ext cx="243207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 credit: 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West Virginia Rivers Coalition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Virginia</a:t>
            </a:r>
            <a:endParaRPr/>
          </a:p>
        </p:txBody>
      </p:sp>
      <p:sp>
        <p:nvSpPr>
          <p:cNvPr id="173" name="Google Shape;173;p12"/>
          <p:cNvSpPr txBox="1"/>
          <p:nvPr>
            <p:ph idx="1" type="body"/>
          </p:nvPr>
        </p:nvSpPr>
        <p:spPr>
          <a:xfrm>
            <a:off x="838200" y="1825625"/>
            <a:ext cx="614344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Fish and Wildlife Service targeting 3 main watershed areas: Upper Clinch River, Upper James River, and Upper Roanoke River.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Chosen for the large number of threatened and endangered species that live there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Efforts include livestock exclusion fences, creation of wooded buffer zones, and stabilizing stream banks.</a:t>
            </a:r>
            <a:endParaRPr/>
          </a:p>
        </p:txBody>
      </p:sp>
      <p:pic>
        <p:nvPicPr>
          <p:cNvPr descr="Chart&#10;&#10;Description automatically generated" id="174" name="Google Shape;174;p12"/>
          <p:cNvPicPr preferRelativeResize="0"/>
          <p:nvPr/>
        </p:nvPicPr>
        <p:blipFill rotWithShape="1">
          <a:blip r:embed="rId3">
            <a:alphaModFix/>
          </a:blip>
          <a:srcRect b="16227" l="0" r="0" t="9560"/>
          <a:stretch/>
        </p:blipFill>
        <p:spPr>
          <a:xfrm>
            <a:off x="6981647" y="336342"/>
            <a:ext cx="5024186" cy="2881222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2"/>
          <p:cNvSpPr txBox="1"/>
          <p:nvPr/>
        </p:nvSpPr>
        <p:spPr>
          <a:xfrm>
            <a:off x="7085165" y="331298"/>
            <a:ext cx="233589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 credit: 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Fish and Wildlife Service</a:t>
            </a:r>
            <a:endParaRPr/>
          </a:p>
        </p:txBody>
      </p:sp>
      <p:sp>
        <p:nvSpPr>
          <p:cNvPr id="176" name="Google Shape;176;p12"/>
          <p:cNvSpPr txBox="1"/>
          <p:nvPr/>
        </p:nvSpPr>
        <p:spPr>
          <a:xfrm>
            <a:off x="6981647" y="6478573"/>
            <a:ext cx="2752677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 credit: 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Clinch-Powell Clean Rivers Initiative</a:t>
            </a:r>
            <a:endParaRPr/>
          </a:p>
        </p:txBody>
      </p:sp>
      <p:pic>
        <p:nvPicPr>
          <p:cNvPr descr="mussels2" id="177" name="Google Shape;17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647" y="3208710"/>
            <a:ext cx="5024186" cy="3284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"/>
          <p:cNvSpPr txBox="1"/>
          <p:nvPr>
            <p:ph type="title"/>
          </p:nvPr>
        </p:nvSpPr>
        <p:spPr>
          <a:xfrm>
            <a:off x="396816" y="21744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Kentucky</a:t>
            </a:r>
            <a:endParaRPr/>
          </a:p>
        </p:txBody>
      </p:sp>
      <p:sp>
        <p:nvSpPr>
          <p:cNvPr id="183" name="Google Shape;183;p13"/>
          <p:cNvSpPr txBox="1"/>
          <p:nvPr>
            <p:ph idx="1" type="body"/>
          </p:nvPr>
        </p:nvSpPr>
        <p:spPr>
          <a:xfrm>
            <a:off x="396816" y="1612107"/>
            <a:ext cx="4512984" cy="4667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Kentucky Stream Team program (KY Fish and Wildlife Resources)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Qualifying landowners receive free repairs to eroding and unstable streams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Constructing new stream channels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Installing rock or wood structures to direct flow and reduce erosion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Planting trees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A close up of a desert field&#10;&#10;Description automatically generated" id="184" name="Google Shape;1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09799" y="578643"/>
            <a:ext cx="7282201" cy="5700713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3"/>
          <p:cNvSpPr txBox="1"/>
          <p:nvPr/>
        </p:nvSpPr>
        <p:spPr>
          <a:xfrm>
            <a:off x="4944304" y="401434"/>
            <a:ext cx="485261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 credit: 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Kentucky Department Fish and Wildlife Conservation Stream Team Program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North Carolina</a:t>
            </a:r>
            <a:endParaRPr/>
          </a:p>
        </p:txBody>
      </p:sp>
      <p:sp>
        <p:nvSpPr>
          <p:cNvPr id="191" name="Google Shape;191;p14"/>
          <p:cNvSpPr txBox="1"/>
          <p:nvPr>
            <p:ph idx="1" type="body"/>
          </p:nvPr>
        </p:nvSpPr>
        <p:spPr>
          <a:xfrm>
            <a:off x="716280" y="1840865"/>
            <a:ext cx="429768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North Carolina Land and Water Fund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Projects focus on: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Restoring degraded streams (preventing bank erosion, repairing and protecting riparian buffer zones)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Stormwater treatment to protect habitats downstream from urban areas</a:t>
            </a:r>
            <a:endParaRPr/>
          </a:p>
        </p:txBody>
      </p:sp>
      <p:pic>
        <p:nvPicPr>
          <p:cNvPr descr="Outflow weir at Duke SWAMP anabranching wetland" id="192" name="Google Shape;19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5138" y="912812"/>
            <a:ext cx="6737791" cy="503237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4"/>
          <p:cNvSpPr txBox="1"/>
          <p:nvPr/>
        </p:nvSpPr>
        <p:spPr>
          <a:xfrm>
            <a:off x="5229776" y="5698966"/>
            <a:ext cx="28184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Photo credit: </a:t>
            </a:r>
            <a:r>
              <a:rPr lang="en-US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North Carolina Land and Water Fund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Tennessee</a:t>
            </a:r>
            <a:endParaRPr/>
          </a:p>
        </p:txBody>
      </p:sp>
      <p:sp>
        <p:nvSpPr>
          <p:cNvPr id="200" name="Google Shape;200;p15"/>
          <p:cNvSpPr txBox="1"/>
          <p:nvPr>
            <p:ph idx="1" type="body"/>
          </p:nvPr>
        </p:nvSpPr>
        <p:spPr>
          <a:xfrm>
            <a:off x="838200" y="1825625"/>
            <a:ext cx="490728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The Nature Conservancy’s Tennessee River and Cumberland River program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Focus on: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Removing aquatic barriers like dams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Improving agricultural practices to lessen their impact on streams</a:t>
            </a:r>
            <a:endParaRPr/>
          </a:p>
        </p:txBody>
      </p:sp>
      <p:pic>
        <p:nvPicPr>
          <p:cNvPr descr="A large digger that has pushed concrete and earth from a fam aside to allow water to rush past." id="201" name="Google Shape;20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45480" y="1253330"/>
            <a:ext cx="5801785" cy="435133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5"/>
          <p:cNvSpPr txBox="1"/>
          <p:nvPr/>
        </p:nvSpPr>
        <p:spPr>
          <a:xfrm>
            <a:off x="5676468" y="1201571"/>
            <a:ext cx="300595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Photo credit: </a:t>
            </a:r>
            <a:r>
              <a:rPr lang="en-US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Paul Kingsbury, The Nature Conservancy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Calibri"/>
              <a:buNone/>
            </a:pPr>
            <a:r>
              <a:rPr b="1" lang="en-US" sz="4100"/>
              <a:t>On your handout, answer the following question:</a:t>
            </a:r>
            <a:endParaRPr/>
          </a:p>
        </p:txBody>
      </p:sp>
      <p:sp>
        <p:nvSpPr>
          <p:cNvPr id="208" name="Google Shape;208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/>
              <a:t>What are some common themes across these different states when it comes to stream conservation and restoration?  What are some practices that you notice are similar from state to state?</a:t>
            </a:r>
            <a:r>
              <a:rPr lang="en-US"/>
              <a:t> 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Let’s discuss your answers as a class.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"/>
          <p:cNvSpPr txBox="1"/>
          <p:nvPr>
            <p:ph type="title"/>
          </p:nvPr>
        </p:nvSpPr>
        <p:spPr>
          <a:xfrm>
            <a:off x="838200" y="365125"/>
            <a:ext cx="497600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FOCUS: </a:t>
            </a:r>
            <a:r>
              <a:rPr lang="en-US"/>
              <a:t>River Conservation Profile</a:t>
            </a:r>
            <a:endParaRPr/>
          </a:p>
        </p:txBody>
      </p:sp>
      <p:sp>
        <p:nvSpPr>
          <p:cNvPr id="214" name="Google Shape;214;p17"/>
          <p:cNvSpPr txBox="1"/>
          <p:nvPr>
            <p:ph idx="1" type="body"/>
          </p:nvPr>
        </p:nvSpPr>
        <p:spPr>
          <a:xfrm>
            <a:off x="838200" y="2057849"/>
            <a:ext cx="467868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You and a partner are going to work together to construct a River Conservation Profile for a river in Appalachia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As you learn about the river you’ve been assigned and the efforts to protect and conserve it over the years, fill out the handout together</a:t>
            </a:r>
            <a:endParaRPr/>
          </a:p>
        </p:txBody>
      </p:sp>
      <p:pic>
        <p:nvPicPr>
          <p:cNvPr descr="Text&#10;&#10;Description automatically generated" id="215" name="Google Shape;215;p17"/>
          <p:cNvPicPr preferRelativeResize="0"/>
          <p:nvPr/>
        </p:nvPicPr>
        <p:blipFill rotWithShape="1">
          <a:blip r:embed="rId3">
            <a:alphaModFix/>
          </a:blip>
          <a:srcRect b="19077" l="0" r="0" t="0"/>
          <a:stretch/>
        </p:blipFill>
        <p:spPr>
          <a:xfrm>
            <a:off x="5969479" y="1265507"/>
            <a:ext cx="5575300" cy="4634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8"/>
          <p:cNvSpPr txBox="1"/>
          <p:nvPr>
            <p:ph type="title"/>
          </p:nvPr>
        </p:nvSpPr>
        <p:spPr>
          <a:xfrm>
            <a:off x="838200" y="365125"/>
            <a:ext cx="109719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FOCUS:</a:t>
            </a:r>
            <a:r>
              <a:rPr lang="en-US"/>
              <a:t> </a:t>
            </a:r>
            <a:br>
              <a:rPr lang="en-US"/>
            </a:br>
            <a:r>
              <a:rPr i="1" lang="en-US"/>
              <a:t>Spread the Word: Share the Hellbender Story!</a:t>
            </a:r>
            <a:endParaRPr b="1"/>
          </a:p>
        </p:txBody>
      </p:sp>
      <p:sp>
        <p:nvSpPr>
          <p:cNvPr id="221" name="Google Shape;221;p18"/>
          <p:cNvSpPr txBox="1"/>
          <p:nvPr>
            <p:ph idx="1" type="body"/>
          </p:nvPr>
        </p:nvSpPr>
        <p:spPr>
          <a:xfrm>
            <a:off x="700178" y="1690688"/>
            <a:ext cx="616644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Take what you’ve learned about the eastern hellbender and construct an educational project that can be used to teach someone else!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Could be a poster, brochure, a PowerPoint presentation, etc. – there are many options.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Your choice should be approved by me before you start your project!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Use the handout (with the rubric on the back) to guide you as you plan, research, and construct your project</a:t>
            </a:r>
            <a:endParaRPr/>
          </a:p>
        </p:txBody>
      </p:sp>
      <p:pic>
        <p:nvPicPr>
          <p:cNvPr descr="A view of a large rock&#10;&#10;Description automatically generated" id="222" name="Google Shape;22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04649" y="1923963"/>
            <a:ext cx="4881210" cy="3884787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8"/>
          <p:cNvSpPr txBox="1"/>
          <p:nvPr/>
        </p:nvSpPr>
        <p:spPr>
          <a:xfrm>
            <a:off x="6970143" y="5562529"/>
            <a:ext cx="2345514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Photo credit: </a:t>
            </a:r>
            <a:r>
              <a:rPr lang="en-US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Jordy Groffen, Virginia Tech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photo, different, showing, show&#10;&#10;Description automatically generated" id="93" name="Google Shape;9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79427"/>
            <a:ext cx="12192000" cy="612024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 txBox="1"/>
          <p:nvPr/>
        </p:nvSpPr>
        <p:spPr>
          <a:xfrm>
            <a:off x="79897" y="58325"/>
            <a:ext cx="12032205" cy="6309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 is a recent Google Image search for “endangered species” …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Most people think of these animals.</a:t>
            </a:r>
            <a:endParaRPr/>
          </a:p>
        </p:txBody>
      </p:sp>
      <p:sp>
        <p:nvSpPr>
          <p:cNvPr id="100" name="Google Shape;100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Pandas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Lemurs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Tigers and other big cats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Orangutans and other primates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Whales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What do these organisms all have in common?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None/>
            </a:pPr>
            <a:r>
              <a:rPr lang="en-US">
                <a:solidFill>
                  <a:srgbClr val="FF0000"/>
                </a:solidFill>
              </a:rPr>
              <a:t>	All mammals, all large, etc.</a:t>
            </a:r>
            <a:endParaRPr/>
          </a:p>
        </p:txBody>
      </p:sp>
      <p:pic>
        <p:nvPicPr>
          <p:cNvPr descr="Giant Pandas Are No Longer Endangered" id="101" name="Google Shape;10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58153" y="1584341"/>
            <a:ext cx="4664175" cy="310535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"/>
          <p:cNvSpPr txBox="1"/>
          <p:nvPr/>
        </p:nvSpPr>
        <p:spPr>
          <a:xfrm>
            <a:off x="6681953" y="4643980"/>
            <a:ext cx="257314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 credit: 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Mohd Rasfan, AFP/Getty Images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"/>
          <p:cNvSpPr txBox="1"/>
          <p:nvPr>
            <p:ph type="title"/>
          </p:nvPr>
        </p:nvSpPr>
        <p:spPr>
          <a:xfrm>
            <a:off x="368810" y="312133"/>
            <a:ext cx="620108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None/>
            </a:pPr>
            <a:r>
              <a:rPr lang="en-US" sz="4200"/>
              <a:t>Do we have listed species here in Appalachia?</a:t>
            </a:r>
            <a:endParaRPr/>
          </a:p>
        </p:txBody>
      </p:sp>
      <p:pic>
        <p:nvPicPr>
          <p:cNvPr descr="Table&#10;&#10;Description automatically generated" id="108" name="Google Shape;10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69894" y="0"/>
            <a:ext cx="56221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4"/>
          <p:cNvSpPr txBox="1"/>
          <p:nvPr/>
        </p:nvSpPr>
        <p:spPr>
          <a:xfrm>
            <a:off x="241540" y="3429000"/>
            <a:ext cx="63285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 listed species in </a:t>
            </a:r>
            <a:r>
              <a:rPr b="1"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Virginia</a:t>
            </a: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the Virginia Department of Wildlife Resources webpage, these are </a:t>
            </a:r>
            <a:r>
              <a:rPr b="1"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</a:t>
            </a: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the listed </a:t>
            </a:r>
            <a:r>
              <a:rPr b="1"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FRESHWATER MUSSELS – </a:t>
            </a: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almost all of which are listed as “Federal Endangered.”</a:t>
            </a:r>
            <a:endParaRPr/>
          </a:p>
        </p:txBody>
      </p:sp>
      <p:sp>
        <p:nvSpPr>
          <p:cNvPr id="110" name="Google Shape;110;p4"/>
          <p:cNvSpPr txBox="1"/>
          <p:nvPr/>
        </p:nvSpPr>
        <p:spPr>
          <a:xfrm>
            <a:off x="1958586" y="2271738"/>
            <a:ext cx="302153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Lots, unfortunately.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SFWS: Northeast Region Endangered freshwater mussels — Tennessee River  Basin" id="115" name="Google Shape;11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5321" y="0"/>
            <a:ext cx="8281358" cy="6873527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5"/>
          <p:cNvSpPr txBox="1"/>
          <p:nvPr/>
        </p:nvSpPr>
        <p:spPr>
          <a:xfrm>
            <a:off x="1909601" y="6627019"/>
            <a:ext cx="233589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Photo credit: </a:t>
            </a:r>
            <a:r>
              <a:rPr lang="en-US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 Fish and Wildlife Service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How about the Eastern hellbender?</a:t>
            </a:r>
            <a:endParaRPr/>
          </a:p>
        </p:txBody>
      </p:sp>
      <p:sp>
        <p:nvSpPr>
          <p:cNvPr id="122" name="Google Shape;122;p6"/>
          <p:cNvSpPr txBox="1"/>
          <p:nvPr>
            <p:ph idx="1" type="body"/>
          </p:nvPr>
        </p:nvSpPr>
        <p:spPr>
          <a:xfrm>
            <a:off x="838200" y="1825625"/>
            <a:ext cx="7356894" cy="4667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Very sensitive to pollution from agriculture and mining (breathes through its skin, lays eggs underwater)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Deforestation leads to heavy sediment loads that can eliminate good nesting habitat by filling in gaps between rocks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Listed as endangered or threatened by many states throughout its range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Denied listing by the federal government under the Endangered Species Act in April 2019</a:t>
            </a:r>
            <a:endParaRPr/>
          </a:p>
        </p:txBody>
      </p:sp>
      <p:pic>
        <p:nvPicPr>
          <p:cNvPr descr="Researchers study eastern hellbender salamanders parental habits |  EurekAlert! Science News" id="123" name="Google Shape;123;p6"/>
          <p:cNvPicPr preferRelativeResize="0"/>
          <p:nvPr/>
        </p:nvPicPr>
        <p:blipFill rotWithShape="1">
          <a:blip r:embed="rId3">
            <a:alphaModFix/>
          </a:blip>
          <a:srcRect b="0" l="3719" r="46625" t="0"/>
          <a:stretch/>
        </p:blipFill>
        <p:spPr>
          <a:xfrm>
            <a:off x="8158909" y="1690416"/>
            <a:ext cx="3745541" cy="466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6"/>
          <p:cNvSpPr txBox="1"/>
          <p:nvPr/>
        </p:nvSpPr>
        <p:spPr>
          <a:xfrm>
            <a:off x="8128429" y="6086419"/>
            <a:ext cx="159370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Photo credit: </a:t>
            </a:r>
            <a:r>
              <a:rPr lang="en-US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Virginia Tech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Endangered in Appalachia: Species Profiles</a:t>
            </a:r>
            <a:endParaRPr/>
          </a:p>
        </p:txBody>
      </p:sp>
      <p:sp>
        <p:nvSpPr>
          <p:cNvPr id="130" name="Google Shape;130;p7"/>
          <p:cNvSpPr txBox="1"/>
          <p:nvPr>
            <p:ph idx="1" type="body"/>
          </p:nvPr>
        </p:nvSpPr>
        <p:spPr>
          <a:xfrm>
            <a:off x="838200" y="2141537"/>
            <a:ext cx="4820728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With a partner, use a computer to research an endangered/threatened species in your local area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Complete your ”Endangered in Appalachia: Species Profile” handout and be prepared to share with the class!</a:t>
            </a:r>
            <a:endParaRPr/>
          </a:p>
        </p:txBody>
      </p:sp>
      <p:pic>
        <p:nvPicPr>
          <p:cNvPr descr="Eastern Tiger Salamander | Chesapeake Bay Program" id="131" name="Google Shape;13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79405" y="1825625"/>
            <a:ext cx="5574395" cy="371798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7"/>
          <p:cNvSpPr txBox="1"/>
          <p:nvPr/>
        </p:nvSpPr>
        <p:spPr>
          <a:xfrm>
            <a:off x="5736221" y="5297389"/>
            <a:ext cx="203453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Photo credit: </a:t>
            </a:r>
            <a:r>
              <a:rPr lang="en-US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Peter Paplanus, </a:t>
            </a:r>
            <a:r>
              <a:rPr i="1" lang="en-US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Flickr</a:t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 txBox="1"/>
          <p:nvPr>
            <p:ph type="title"/>
          </p:nvPr>
        </p:nvSpPr>
        <p:spPr>
          <a:xfrm>
            <a:off x="165340" y="1627487"/>
            <a:ext cx="4479122" cy="36030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What’s happening in your state?</a:t>
            </a:r>
            <a:endParaRPr/>
          </a:p>
        </p:txBody>
      </p:sp>
      <p:pic>
        <p:nvPicPr>
          <p:cNvPr descr="Map&#10;&#10;Description automatically generated" id="138" name="Google Shape;13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9737" y="0"/>
            <a:ext cx="73922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8"/>
          <p:cNvSpPr txBox="1"/>
          <p:nvPr/>
        </p:nvSpPr>
        <p:spPr>
          <a:xfrm>
            <a:off x="481137" y="4707293"/>
            <a:ext cx="384752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 are a few examples.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/>
              <a:t>Pennsylvania</a:t>
            </a:r>
            <a:endParaRPr/>
          </a:p>
        </p:txBody>
      </p:sp>
      <p:sp>
        <p:nvSpPr>
          <p:cNvPr id="145" name="Google Shape;145;p9"/>
          <p:cNvSpPr txBox="1"/>
          <p:nvPr>
            <p:ph idx="1" type="body"/>
          </p:nvPr>
        </p:nvSpPr>
        <p:spPr>
          <a:xfrm>
            <a:off x="838200" y="1825625"/>
            <a:ext cx="5257800" cy="4667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The Coldwater Heritage Partnership is one of many organizations offering grants for projects that prioritize freshwater conservation across PA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Efforts include protection and replanting of riparian buffer zones, removal of invasive species, and monitoring native trout populations</a:t>
            </a:r>
            <a:endParaRPr/>
          </a:p>
        </p:txBody>
      </p:sp>
      <p:pic>
        <p:nvPicPr>
          <p:cNvPr descr="A close up of a map&#10;&#10;Description automatically generated" id="146" name="Google Shape;146;p9"/>
          <p:cNvPicPr preferRelativeResize="0"/>
          <p:nvPr/>
        </p:nvPicPr>
        <p:blipFill rotWithShape="1">
          <a:blip r:embed="rId3">
            <a:alphaModFix/>
          </a:blip>
          <a:srcRect b="0" l="0" r="0" t="6107"/>
          <a:stretch/>
        </p:blipFill>
        <p:spPr>
          <a:xfrm>
            <a:off x="6308259" y="362308"/>
            <a:ext cx="5607336" cy="283496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9"/>
          <p:cNvSpPr txBox="1"/>
          <p:nvPr/>
        </p:nvSpPr>
        <p:spPr>
          <a:xfrm>
            <a:off x="6262539" y="2981527"/>
            <a:ext cx="2619628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 credit: </a:t>
            </a: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Coldwater Heritage Partnership</a:t>
            </a:r>
            <a:endParaRPr/>
          </a:p>
        </p:txBody>
      </p:sp>
      <p:pic>
        <p:nvPicPr>
          <p:cNvPr descr="Skinner Creek Conservation Planning Project" id="148" name="Google Shape;148;p9"/>
          <p:cNvPicPr preferRelativeResize="0"/>
          <p:nvPr/>
        </p:nvPicPr>
        <p:blipFill rotWithShape="1">
          <a:blip r:embed="rId4">
            <a:alphaModFix/>
          </a:blip>
          <a:srcRect b="9210" l="0" r="0" t="24267"/>
          <a:stretch/>
        </p:blipFill>
        <p:spPr>
          <a:xfrm>
            <a:off x="6308259" y="3227748"/>
            <a:ext cx="5607336" cy="279406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9"/>
          <p:cNvSpPr txBox="1"/>
          <p:nvPr/>
        </p:nvSpPr>
        <p:spPr>
          <a:xfrm>
            <a:off x="6308259" y="5775596"/>
            <a:ext cx="44198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Photo credit: </a:t>
            </a:r>
            <a:r>
              <a:rPr lang="en-US"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Coldwater Heritage Partnership, Seneca Chapter of Trout Unlimited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2020-10-26T14:19:35Z</dcterms:created>
  <dc:creator>svanmontfrans@yahoo.com</dc:creator>
</cp:coreProperties>
</file>